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759" r:id="rId1"/>
  </p:sldMasterIdLst>
  <p:notesMasterIdLst>
    <p:notesMasterId r:id="rId21"/>
  </p:notesMasterIdLst>
  <p:handoutMasterIdLst>
    <p:handoutMasterId r:id="rId22"/>
  </p:handoutMasterIdLst>
  <p:sldIdLst>
    <p:sldId id="2076137055" r:id="rId2"/>
    <p:sldId id="3753" r:id="rId3"/>
    <p:sldId id="2147470084" r:id="rId4"/>
    <p:sldId id="3789" r:id="rId5"/>
    <p:sldId id="2147470085" r:id="rId6"/>
    <p:sldId id="508" r:id="rId7"/>
    <p:sldId id="2147470052" r:id="rId8"/>
    <p:sldId id="2147470086" r:id="rId9"/>
    <p:sldId id="2147470087" r:id="rId10"/>
    <p:sldId id="2147470096" r:id="rId11"/>
    <p:sldId id="2147470089" r:id="rId12"/>
    <p:sldId id="2147470090" r:id="rId13"/>
    <p:sldId id="2147470088" r:id="rId14"/>
    <p:sldId id="2147470097" r:id="rId15"/>
    <p:sldId id="2147470095" r:id="rId16"/>
    <p:sldId id="2147470092" r:id="rId17"/>
    <p:sldId id="2147470093" r:id="rId18"/>
    <p:sldId id="2147470098" r:id="rId19"/>
    <p:sldId id="265" r:id="rId20"/>
  </p:sldIdLst>
  <p:sldSz cx="12192000" cy="6858000"/>
  <p:notesSz cx="6858000" cy="9144000"/>
  <p:embeddedFontLst>
    <p:embeddedFont>
      <p:font typeface="Helvetica" panose="020B040302020202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7A6784-45DF-471D-912A-51F671E16482}">
          <p14:sldIdLst>
            <p14:sldId id="2076137055"/>
            <p14:sldId id="3753"/>
            <p14:sldId id="2147470084"/>
            <p14:sldId id="3789"/>
            <p14:sldId id="2147470085"/>
            <p14:sldId id="508"/>
            <p14:sldId id="2147470052"/>
            <p14:sldId id="2147470086"/>
            <p14:sldId id="2147470087"/>
            <p14:sldId id="2147470096"/>
            <p14:sldId id="2147470089"/>
            <p14:sldId id="2147470090"/>
            <p14:sldId id="2147470088"/>
            <p14:sldId id="2147470097"/>
            <p14:sldId id="2147470095"/>
            <p14:sldId id="2147470092"/>
            <p14:sldId id="2147470093"/>
            <p14:sldId id="2147470098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4"/>
    <a:srgbClr val="004E7A"/>
    <a:srgbClr val="0071B0"/>
    <a:srgbClr val="006CA8"/>
    <a:srgbClr val="006096"/>
    <a:srgbClr val="00D2C3"/>
    <a:srgbClr val="008AD6"/>
    <a:srgbClr val="FFFFFF"/>
    <a:srgbClr val="41414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5B3EA-7BDD-4F39-BA22-FFADD503DF8F}" v="107" dt="2024-05-09T16:49:01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D7D8E3-4879-4980-BE2E-2F551B7E5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D53B7-C579-4489-913A-65643B46E7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FD680-E384-694A-A1E7-A534B554D5C9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3289A-15B6-44CC-BEA0-857F87A8A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Prepared by Sikich LLP, ©2022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2CE10-BB8D-4603-A0E1-768AFEFAD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40F-AC03-45EF-AF71-E223275E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617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59FD7A-6348-547E-DC92-4770E9AEC6A1}"/>
              </a:ext>
            </a:extLst>
          </p:cNvPr>
          <p:cNvSpPr/>
          <p:nvPr/>
        </p:nvSpPr>
        <p:spPr>
          <a:xfrm>
            <a:off x="0" y="12734"/>
            <a:ext cx="6858000" cy="10604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6111" t="-306037" r="-39444" b="-3290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397260"/>
            <a:ext cx="5480020" cy="365759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r">
              <a:defRPr sz="9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6696" y="8842248"/>
            <a:ext cx="2711304" cy="301752"/>
          </a:xfrm>
          <a:prstGeom prst="rect">
            <a:avLst/>
          </a:prstGeom>
        </p:spPr>
        <p:txBody>
          <a:bodyPr vert="horz" lIns="91440" tIns="45720" rIns="365760" bIns="182880" rtlCol="0"/>
          <a:lstStyle>
            <a:lvl1pPr algn="l">
              <a:defRPr sz="700">
                <a:solidFill>
                  <a:schemeClr val="accent2"/>
                </a:solidFill>
                <a:latin typeface="+mj-lt"/>
              </a:defRPr>
            </a:lvl1pPr>
          </a:lstStyle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951617"/>
            <a:ext cx="4508205" cy="253586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668234"/>
            <a:ext cx="6028660" cy="50232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1"/>
            <a:r>
              <a:rPr lang="en-US"/>
              <a:t>Engagement with stakeholders, customers, and experts </a:t>
            </a:r>
          </a:p>
          <a:p>
            <a:pPr lvl="1"/>
            <a:r>
              <a:rPr lang="en-US"/>
              <a:t>In addition to an extensive literature review and public field review, The Joint Commission sought expert guidance from the following groups:  </a:t>
            </a:r>
          </a:p>
          <a:p>
            <a:pPr lvl="1"/>
            <a:r>
              <a:rPr lang="en-US"/>
              <a:t>Technical Advisory Panel (TAP) of practicing clinicians from health care and academic organizations, professional associations, and healthcare and government sectors</a:t>
            </a:r>
          </a:p>
          <a:p>
            <a:pPr lvl="1"/>
            <a:r>
              <a:rPr lang="en-US"/>
              <a:t>Standards Review Panel (</a:t>
            </a:r>
            <a:r>
              <a:rPr lang="en-US" err="1"/>
              <a:t>SRP</a:t>
            </a:r>
            <a:r>
              <a:rPr lang="en-US"/>
              <a:t>) of representatives from organizations or professional associations who provided a “boots on the ground” point of view and insights into the practical application of the proposed standards.     </a:t>
            </a:r>
          </a:p>
          <a:p>
            <a:pPr lvl="1"/>
            <a:r>
              <a:rPr lang="en-US"/>
              <a:t>The high incidence of workplace violence prompted the creation of new accreditation requirements. </a:t>
            </a:r>
          </a:p>
          <a:p>
            <a:pPr lvl="1"/>
            <a:r>
              <a:rPr lang="en-US"/>
              <a:t>The new and revised Joint Commission standards provide a framework to guide hospitals in developing effective workplace violence prevention systems, including leadership oversight, policies and procedures, reporting systems, data collection and analysis, post-incident strategies, training, and education to decrease workplace violence. </a:t>
            </a:r>
          </a:p>
          <a:p>
            <a:pPr lvl="1"/>
            <a:endParaRPr lang="en-US"/>
          </a:p>
          <a:p>
            <a:pPr lvl="4"/>
            <a:r>
              <a:rPr lang="en-US"/>
              <a:t>	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90385" y="388735"/>
            <a:ext cx="548640" cy="365760"/>
          </a:xfrm>
          <a:prstGeom prst="rect">
            <a:avLst/>
          </a:prstGeom>
        </p:spPr>
        <p:txBody>
          <a:bodyPr vert="horz" lIns="91440" tIns="91440" rIns="91440" bIns="91440" rtlCol="0" anchor="ctr" anchorCtr="1"/>
          <a:lstStyle>
            <a:lvl1pPr algn="l">
              <a:defRPr sz="1000" b="1">
                <a:solidFill>
                  <a:schemeClr val="tx2"/>
                </a:solidFill>
                <a:latin typeface="+mj-lt"/>
              </a:defRPr>
            </a:lvl1pPr>
          </a:lstStyle>
          <a:p>
            <a:fld id="{89D766A5-91BC-46C1-87BD-C45C628258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34017-09BB-7077-1D26-5FE6939A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441251"/>
            <a:ext cx="1371600" cy="27744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3F07C55-34B4-EA3B-9313-8BCC9D641F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457200" y="8842248"/>
            <a:ext cx="2971800" cy="30175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800"/>
            </a:lvl1pPr>
          </a:lstStyle>
          <a:p>
            <a:pPr>
              <a:defRPr/>
            </a:pPr>
            <a:r>
              <a:rPr lang="en-US" i="1">
                <a:solidFill>
                  <a:prstClr val="white">
                    <a:lumMod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©2022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29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2880" indent="-182880" algn="l" defTabSz="914400" rtl="0" eaLnBrk="1" latinLnBrk="0" hangingPunct="1">
      <a:spcBef>
        <a:spcPts val="200"/>
      </a:spcBef>
      <a:buClr>
        <a:schemeClr val="accent2"/>
      </a:buClr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5760" indent="-182880" algn="l" defTabSz="914400" rtl="0" eaLnBrk="1" latinLnBrk="0" hangingPunct="1">
      <a:buFont typeface="Open Sans" panose="020B06060305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0" algn="l" defTabSz="914400" rtl="0" eaLnBrk="1" latinLnBrk="0" hangingPunct="1">
      <a:defRPr sz="800" u="none" kern="1200">
        <a:solidFill>
          <a:schemeClr val="tx1"/>
        </a:solidFill>
        <a:latin typeface="+mn-lt"/>
        <a:ea typeface="+mn-ea"/>
        <a:cs typeface="+mn-cs"/>
      </a:defRPr>
    </a:lvl4pPr>
    <a:lvl5pPr marL="0" algn="l" defTabSz="5486400" rtl="0" eaLnBrk="1" latinLnBrk="0" hangingPunct="1">
      <a:lnSpc>
        <a:spcPct val="150000"/>
      </a:lnSpc>
      <a:tabLst>
        <a:tab pos="5486400" algn="r"/>
      </a:tabLst>
      <a:defRPr sz="1000" u="sng" kern="1200">
        <a:solidFill>
          <a:schemeClr val="bg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3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3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4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2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2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B62F60F-1042-A1D1-2451-8DE5FBDAF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77B1A-2A97-F4C6-A88E-685284EFFB00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4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1652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, Blank Spac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2B72D-6EC2-69AF-8084-AE0185EE5C2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3DD44-4F13-C5A0-9D91-FA5B8C0EC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803841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A8E04-09F7-DF5A-6747-ED87DA1120C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7ED9AA0-53A5-9428-A02F-AD24449A1A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C23BECC-34F0-12D6-ADEF-BA3E83CA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C8F4D-9593-E44A-F06B-75F5457F0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325563"/>
            <a:ext cx="7143750" cy="438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34CBB8-839A-7383-6F4F-59FB0A09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82377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C32A29-35F2-D7AF-1A1F-ACBACA386E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D9386757-EBC9-6BE6-0AEC-DECBAFAA7E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A404D3-4862-8272-2896-81225BC13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D80280A-98EC-8249-400A-907BD30F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2516C5-D175-6D1B-00BC-8D720B52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AC2243-062E-BA6D-C7FA-AFC85805C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700" y="1325880"/>
            <a:ext cx="6680200" cy="4351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884195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A18B7E-78A4-BEB1-A7A6-761A4A3013B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4295E05-175D-E87C-ECD8-0849087F8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16D8D4F-FE3B-463D-D9D6-CF74D2C6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813AA2-20D9-7DAE-020D-ECD01C8F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169231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EF2D5-9A87-FE40-33AF-A969447CD2A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F6131A1-ED48-B369-F959-E488B55D2A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92B1BC-976A-4673-FAC3-55854143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493DAF-40F2-22CD-B233-E8FA2B43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F14141A-E167-5E5E-3CE4-8C5B6413A8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3579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, Subhea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FF8AB-31A7-BF36-00BE-ECFA077381F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2981636-91A2-4BBE-FC17-CDCFF38123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63016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, Subhea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F6BEC-35F2-DA48-45E3-3A8B86C955E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F7C6E530-8481-0459-6823-1F434DE49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74B3A04-EF21-B7DE-EABB-F3D5E6110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130594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6610DE2-EA52-C86A-6AC9-CB0E4A3F9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396A59-C34A-1581-A0AB-A670CA65146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86541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ACEE1EEF-3DAB-7878-DEA2-BDBDAA2B2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23554-F327-D2D2-6C40-15065240E75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478943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10D4AA3-6B25-DF93-B119-F5973036B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8578" y="0"/>
            <a:ext cx="4193422" cy="5679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EB4BF7-6103-BDF0-1E7C-BCB5385F658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485827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1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3190038-81E8-DA44-6D70-8841D11780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B57AE-02BD-462A-EFCF-D8CA03E1F18C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21843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826655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DD691F-590D-6360-66F2-45040D94B71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EB5F73-5D4C-E19C-8022-27D6C1E9D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635697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nt, Single Thick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291A1E80-EA32-F11E-53FF-27AC4CC7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4AC965-A370-4078-F9B8-AE26D8C4B16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963707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3B1CF3-ECE8-1433-5143-640E821FED7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5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2053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5540C-3D22-EFEB-D5B1-8EA4A13F1E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831441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98A07-E2E7-7B04-E744-895E2414F8C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42B5-F98E-77B5-F41A-858C97B1F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90280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7FCA1-4C44-7D66-57EE-3F5C4EAA306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4481-5F52-4A2F-B2EF-C5781CE12A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05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43919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F0AFDC-4020-CD35-2F9E-3FBCE27EE50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A577-5351-AEE5-50DA-D00E76BE5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106740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nt, Singl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06138-A136-A0B8-FF38-D46C75D1F7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0F43F1-6B4D-EDDF-ECB4-CE8B68061F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39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739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134198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,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C1E946-0EEE-D51F-4F4F-710EF665536E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5E859A6-B15E-4845-433A-AFABCA076F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25880"/>
            <a:ext cx="8943472" cy="3678617"/>
          </a:xfrm>
          <a:prstGeom prst="rect">
            <a:avLst/>
          </a:prstGeom>
        </p:spPr>
        <p:txBody>
          <a:bodyPr/>
          <a:lstStyle>
            <a:lvl3pPr marL="365760" indent="-36576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342900" indent="-342900">
              <a:buClr>
                <a:schemeClr val="accent1"/>
              </a:buClr>
              <a:buFont typeface="+mj-lt"/>
              <a:buAutoNum type="arabicPeriod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72C603-8CA4-A36D-564F-E3CF68BE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7E3405-3FC4-AA2E-FDB1-20A72ADC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785777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A14C6-3EB8-941F-971B-1B549FCCBCC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98E6AD8-05C3-5105-879B-12DC9EC6D6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61B429-CBE8-AF04-AFB5-FC79F4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293E7B4-AFFB-F725-9905-79DF4AE9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256543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heading w/left teal bar,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E8A2BB-2304-A368-9E59-B83CBA091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242FF4F-1487-80B4-4D25-CE4F6CC3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5DCA53-5036-3C8C-A551-A857E262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0C6941-642D-202E-DAAB-296D004F58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9372600" cy="4468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289315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2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3974A7D-DD95-57E0-3CCC-7EDCFBFC4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692979-E2E1-6634-EC2D-612941EA84E9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2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62E3941-EDDA-0071-E41B-AC799D50A9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1546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56968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15C02-FD22-C944-601D-A533032FF8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3BE6FB-CD08-9A41-3EEF-D2EA0F93D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356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7138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0C52B4-8E3B-4DBD-B5DA-024E550E39F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FC18-A462-1524-B954-967556902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1884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40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84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437815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6868BA-D667-6882-9563-31F36829333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057788-BC77-C986-9FBD-D689503AAC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018964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D6168-E186-0D38-DBBD-EE7EB6F3FB8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CA657-42B3-A29A-F03F-291A77C4A4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120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61255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0228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9200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21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018003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pace Abov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A8E6A-7912-7A32-A6BB-DB81CF49CC2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A6629E-9043-707E-6135-BDE4FD42A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A6205EA-EB37-2900-B463-65CDDDE7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B235FFE-5BF0-AB26-6AC4-2A37996E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4113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B1586AB9-7465-88AD-8B9C-326E42E315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27A3E-4923-49A4-3A12-07A27632BCD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A3735C-43DB-46FD-5FBE-674BCDE7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71D131F-9C00-F459-978D-972BF503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322023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+ 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C8A14389-6BBE-73F9-CA0F-B9B239629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23E880-D6F8-AC6C-6CFF-A9DDBF2BA89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BD2C3E-6039-416C-BFE6-79D3786E7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1199" y="1143000"/>
            <a:ext cx="9629775" cy="57563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715823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715823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71582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718638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78382FE-AB52-0C49-DC48-7B6B6E2D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A52E92-DF31-02D8-20D7-BAA5343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930854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E29F25-BFC9-463C-6622-44317B01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601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marL="182880" indent="-182880"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733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06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8790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F473B9B-A29B-16E6-5F99-E9827CEF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557E04B-E42F-A2A2-A62B-4AC7D4A3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991411"/>
      </p:ext>
    </p:extLst>
  </p:cSld>
  <p:clrMapOvr>
    <a:masterClrMapping/>
  </p:clrMapOvr>
  <p:transition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98511-D069-0D4B-AD1B-8D6ED75F95C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A338FC5-0617-FA64-57ED-DCA15F747A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4A66E5-E08F-1349-579B-C2E0E95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9D153D1-D94D-899F-E21D-53A681AFDA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6D08EC2-A735-0A5A-7743-B03B79D344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81B4FB2-8AEA-C620-C074-3E046B6F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BF5AA80-C139-F7E8-00F3-850124B0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2C063A-5194-E871-05DE-395DD79DA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1325563"/>
            <a:ext cx="9372600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387584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1A978-C266-0B6F-51B1-FCF54FF153C1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D7CDF91-7254-9E19-302F-85BAAA146F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9"/>
            <a:ext cx="8896147" cy="7793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2358821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7588" y="2359025"/>
            <a:ext cx="4095750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92CDFE7-7AEE-B642-C455-40CA2E4F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B0049-23DA-B75B-E33B-585AFE1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28362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04585A-4E41-6FD6-CA36-868D894F04A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8F668848-7F49-6CCA-4AB8-BF21456F9B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 b="0" i="0">
                <a:solidFill>
                  <a:schemeClr val="tx2"/>
                </a:solidFill>
                <a:latin typeface="Montserrat" pitchFamily="2" charset="77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25DB789-8EB2-43FB-BBAA-B0BA1E975E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764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8D1D2D6-319C-4C1B-953F-875049E8D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858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74BB9B2-FC79-436D-AB26-92ACC42361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615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55DEF1-42E2-4E0B-85A2-0C9FEE176A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709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34CD7B6E-0A82-4753-AE89-41896FDAB2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3803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2DCD12-BA56-44D1-AB1E-24F02551F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450" y="1720645"/>
            <a:ext cx="3048000" cy="402293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1FDD06-4820-4152-B3F3-0D30B48D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C3A4D-4A71-55B8-A4F6-F459ADB2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674836"/>
      </p:ext>
    </p:extLst>
  </p:cSld>
  <p:clrMapOvr>
    <a:masterClrMapping/>
  </p:clrMapOvr>
  <p:transition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BBB57-4719-AB68-A0D5-1BE3E00AAC9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504F5A2-734C-9578-CDF3-31F11F611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288128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682" y="1288332"/>
            <a:ext cx="4689275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B19CFD8-5194-538C-600A-65F5412898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D0D8882-C5BB-808A-4949-E9C3D4E70E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ADFBE7-5248-40B3-0910-20259C0A07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CC2AEB8-3AD2-8CD9-3E68-B2FF9E0A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58FAB8-CB90-163A-33D6-2990457C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018403"/>
      </p:ext>
    </p:extLst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3BA4-14CB-506E-3FB6-961C3FC7426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B93C58-13BB-CC42-8952-5CBF480FFE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4FF440-9234-171F-C20A-82DF3CEB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9D2D1DB-DF2D-FF60-73E7-D50818363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614842" y="2596796"/>
            <a:ext cx="5212080" cy="948129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538EAD-2C87-FAC1-7295-EB765D217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457200"/>
            <a:ext cx="5854700" cy="49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223273"/>
      </p:ext>
    </p:extLst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2 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26D67-EA01-7927-99A7-76DD8E30A01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C2D072B-557E-99FB-9BC9-8DDB91B33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2906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43FE2B1-C435-19C9-6F49-EFC17DC82F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51837" y="2911307"/>
            <a:ext cx="3840163" cy="2768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D12491D-FF5F-ED11-3952-BBE16FBD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C5C42E7-05F7-EE52-8D3D-465E0F03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5A8023-C42A-EA24-AB44-80C9C12AF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1200" y="1325563"/>
            <a:ext cx="5940425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886334"/>
      </p:ext>
    </p:extLst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 image&#10;&#10;Description automatically generated">
            <a:extLst>
              <a:ext uri="{FF2B5EF4-FFF2-40B4-BE49-F238E27FC236}">
                <a16:creationId xmlns:a16="http://schemas.microsoft.com/office/drawing/2014/main" id="{1704578F-383E-1EC8-BE4A-1E5811FF4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314D6-E434-871C-D499-BD801DA5A90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803B78-8DE7-799C-966D-575197A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A9408D-B3A6-1AA4-C368-D88F74B1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B6959D-8405-79B4-C926-4A345EE42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71977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474507"/>
      </p:ext>
    </p:extLst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Slide w/right teal bar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image&#10;&#10;Description automatically generated">
            <a:extLst>
              <a:ext uri="{FF2B5EF4-FFF2-40B4-BE49-F238E27FC236}">
                <a16:creationId xmlns:a16="http://schemas.microsoft.com/office/drawing/2014/main" id="{CA8843D4-E14F-CEDC-DE80-E18B644ED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0B6DA-CC12-904B-BE4A-88FAEDFEA7A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B58D2E9-9393-0B9D-D12A-85C339A104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061D19A-DD8B-51FE-1D55-BCE445D9D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321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B71881-C8D8-2ADD-912B-75ECF7BB14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52642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0BF674D-B489-3DA9-3A63-59C0112ED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" y="1551940"/>
            <a:ext cx="9217542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84451F5-2A6A-C161-52FA-66F22FB8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FDCE-87B9-1FEA-9980-5EF0925E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044687"/>
      </p:ext>
    </p:extLst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grey area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 image&#10;&#10;Description automatically generated">
            <a:extLst>
              <a:ext uri="{FF2B5EF4-FFF2-40B4-BE49-F238E27FC236}">
                <a16:creationId xmlns:a16="http://schemas.microsoft.com/office/drawing/2014/main" id="{4CEAF0CD-3B33-AB1F-0F55-8C5FB756DD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266987-61AF-2C40-6F31-C7625B942B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699" y="1562987"/>
            <a:ext cx="7382797" cy="38489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4A73B01-C71F-01AE-4861-A6C29319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BC1588-A3E9-ECD9-B838-3D1E515F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139669"/>
      </p:ext>
    </p:extLst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lurry, spring&#10;&#10;Description automatically generated">
            <a:extLst>
              <a:ext uri="{FF2B5EF4-FFF2-40B4-BE49-F238E27FC236}">
                <a16:creationId xmlns:a16="http://schemas.microsoft.com/office/drawing/2014/main" id="{1EEFD8A9-A4D6-B9AC-E8E4-183712FA3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24E62-0D8B-6730-205C-F3FA56650BE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662028D-825A-B3D8-F70C-7F58648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3B15EF3-9C2B-086A-652D-E40AF8FE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74192"/>
            <a:ext cx="11087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877572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A1D91-6D9D-E996-151D-BAE555300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3EB09C-4DD6-0B09-154B-047ACA454A9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851224-13BA-332E-8E2E-24F5346D3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FAF2482-63CF-5ACE-0867-D3DD7FA3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66218"/>
            <a:ext cx="110871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795081"/>
      </p:ext>
    </p:extLst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29D11-C924-EC0B-73A4-04F39ED7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49CAD8-EABB-046A-55B4-539DB431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24E40F-6177-52BF-56B1-0FD3B9EB1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1" y="1325562"/>
            <a:ext cx="3380266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D4B0DC-FB52-1A7D-C281-5EF4705E0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7325" y="1325563"/>
            <a:ext cx="362585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37497D-896B-99D8-F776-355F18A4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4013" y="1325563"/>
            <a:ext cx="3951287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3168AE9-73DF-082D-5D5C-53C237539A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085219"/>
      </p:ext>
    </p:extLst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3599BA52-9D94-844D-2A53-DD1E8BF4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26B-A5F0-1296-DC7E-ABC5AB67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E0A6B6-BF41-6E51-1D3F-D709BD7B43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961563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5F9941-7509-02C2-2EF7-6B6E8F4063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63832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369320-D655-909F-32C8-2F0980107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587284-82CC-FCAA-4F34-353BEB283EC7}"/>
              </a:ext>
            </a:extLst>
          </p:cNvPr>
          <p:cNvSpPr/>
          <p:nvPr userDrawn="1"/>
        </p:nvSpPr>
        <p:spPr>
          <a:xfrm>
            <a:off x="1153098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707" y="3778429"/>
            <a:ext cx="5294128" cy="1548482"/>
          </a:xfrm>
        </p:spPr>
        <p:txBody>
          <a:bodyPr anchor="b" anchorCtr="0"/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10772673" y="5353364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8584474-AC03-8A0F-A40F-0371BE9FA1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81507" y="2692963"/>
            <a:ext cx="3291840" cy="141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307870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0F835131-2569-E64C-6E03-F4102B13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2D17C-F641-E5E2-8817-ACCD611F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535E8-6520-025A-585C-B11E7824D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206038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F5D51E-0982-E5F1-577D-0B672102F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404537"/>
      </p:ext>
    </p:extLst>
  </p:cSld>
  <p:clrMapOvr>
    <a:masterClrMapping/>
  </p:clrMapOvr>
  <p:transition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B85CE-607D-AD16-4037-3CD8A8D3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68B00-1006-E6E0-4B08-ECCFFF7F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1B7E71-08E5-873C-9362-D107B060B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7917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C2B506-F858-86DC-67AD-57E68699ED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021146"/>
      </p:ext>
    </p:extLst>
  </p:cSld>
  <p:clrMapOvr>
    <a:masterClrMapping/>
  </p:clrMapOvr>
  <p:transition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319AA1-1AAA-C7E8-BAFC-7E2A4A8B4B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63451-52E3-6CAA-F947-DAAB032F5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408E7-D9C5-E326-7918-477BB8DB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21391E-DB0C-9024-4235-E7FDA77E0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109950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747629"/>
      </p:ext>
    </p:extLst>
  </p:cSld>
  <p:clrMapOvr>
    <a:masterClrMapping/>
  </p:clrMapOvr>
  <p:transition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7E139-E022-EAD2-4CF9-F511F10F5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E9FA6-5353-7C7D-01A5-91A94517E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507B-CDCB-E383-7D70-A9D57DA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E4FD-4753-F5CD-A3F3-076612033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4188342" cy="4437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DD9B6E-0395-7864-E7AD-1380B4D86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450" y="1325563"/>
            <a:ext cx="5816600" cy="4351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CDFCF73-E090-209B-6FA9-5686CF6C3B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21647"/>
      </p:ext>
    </p:extLst>
  </p:cSld>
  <p:clrMapOvr>
    <a:masterClrMapping/>
  </p:clrMapOvr>
  <p:transition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F5CA907C-75F2-8B54-F8B6-F91328403C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F419C4-14C3-D5D1-557B-F3E3F844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FF211-14FF-E335-98F9-C29EC47700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807535"/>
            <a:ext cx="9461500" cy="38693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B7D8B82-F4FF-DCA0-2E7F-925811740E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888346"/>
      </p:ext>
    </p:extLst>
  </p:cSld>
  <p:clrMapOvr>
    <a:masterClrMapping/>
  </p:clrMapOvr>
  <p:transition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 with medium confidence">
            <a:extLst>
              <a:ext uri="{FF2B5EF4-FFF2-40B4-BE49-F238E27FC236}">
                <a16:creationId xmlns:a16="http://schemas.microsoft.com/office/drawing/2014/main" id="{785E4976-F808-323B-EAF0-B804F9CF2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382380-C5EB-5FEB-0134-774EF9FA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CA2D8-AC47-2151-1CC3-D2B88AF5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918825" cy="4448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Tx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F12C687-271D-2179-B55E-1955E6BA5D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7919623"/>
      </p:ext>
    </p:extLst>
  </p:cSld>
  <p:clrMapOvr>
    <a:masterClrMapping/>
  </p:clrMapOvr>
  <p:transition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eft side, dark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4270B-B53B-D6FC-A139-C5598DC5F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2364"/>
          <a:stretch/>
        </p:blipFill>
        <p:spPr>
          <a:xfrm>
            <a:off x="5165032" y="0"/>
            <a:ext cx="702696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78468-88B1-5975-40EC-0CD92A131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20181"/>
      </p:ext>
    </p:extLst>
  </p:cSld>
  <p:clrMapOvr>
    <a:masterClrMapping/>
  </p:clrMapOvr>
  <p:transition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592199"/>
      </p:ext>
    </p:extLst>
  </p:cSld>
  <p:clrMapOvr>
    <a:masterClrMapping/>
  </p:clrMapOvr>
  <p:transition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with logo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CB8FD-B2AF-5D78-A989-424B8FF55C8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041357"/>
      </p:ext>
    </p:extLst>
  </p:cSld>
  <p:clrMapOvr>
    <a:masterClrMapping/>
  </p:clrMapOvr>
  <p:transition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54884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5BEE50-2100-C920-06B5-3BCD26AC5F5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A77776-22F1-B2AA-FC51-B5E0C9A50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457200"/>
            <a:ext cx="9279834" cy="481898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 marL="228600"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228600"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27135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FAD939-E02F-FD46-B98C-02F999686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2EE4B2-A68C-C544-BC6B-F6E52C72A83C}"/>
              </a:ext>
            </a:extLst>
          </p:cNvPr>
          <p:cNvCxnSpPr>
            <a:cxnSpLocks/>
          </p:cNvCxnSpPr>
          <p:nvPr userDrawn="1"/>
        </p:nvCxnSpPr>
        <p:spPr>
          <a:xfrm>
            <a:off x="541867" y="6002100"/>
            <a:ext cx="11180679" cy="0"/>
          </a:xfrm>
          <a:prstGeom prst="line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3000">
                  <a:srgbClr val="C8D6ED"/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2319" y="447124"/>
            <a:ext cx="7898080" cy="1049338"/>
          </a:xfrm>
        </p:spPr>
        <p:txBody>
          <a:bodyPr anchor="ctr">
            <a:normAutofit/>
          </a:bodyPr>
          <a:lstStyle>
            <a:lvl1pPr marL="0" indent="0">
              <a:buNone/>
              <a:defRPr sz="4400" b="1" baseline="0">
                <a:solidFill>
                  <a:schemeClr val="accent1"/>
                </a:solidFill>
                <a:latin typeface="Basic Sans Bold"/>
              </a:defRPr>
            </a:lvl1pPr>
          </a:lstStyle>
          <a:p>
            <a:pPr lvl="0"/>
            <a:r>
              <a:rPr lang="en-US"/>
              <a:t>Headline goes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2319" y="1669517"/>
            <a:ext cx="10930416" cy="40056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>
                <a:solidFill>
                  <a:schemeClr val="bg1">
                    <a:lumMod val="50000"/>
                  </a:schemeClr>
                </a:solidFill>
                <a:latin typeface="Basic Sans Ligh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Body copy goes here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6A65A6-7AD2-415E-9A6B-BC7E2EF2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867" y="6165870"/>
            <a:ext cx="1855219" cy="5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29722"/>
      </p:ext>
    </p:extLst>
  </p:cSld>
  <p:clrMapOvr>
    <a:masterClrMapping/>
  </p:clrMapOvr>
  <p:transition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180886"/>
            <a:ext cx="4292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rgbClr val="003D5B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lvl="0"/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6171264"/>
            <a:ext cx="2260600" cy="44869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0464800" y="6356187"/>
            <a:ext cx="1727200" cy="495300"/>
          </a:xfrm>
          <a:prstGeom prst="rect">
            <a:avLst/>
          </a:prstGeom>
          <a:solidFill>
            <a:srgbClr val="EA5A3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64800" y="6454531"/>
            <a:ext cx="1727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SIKICH.COM</a:t>
            </a:r>
          </a:p>
        </p:txBody>
      </p:sp>
    </p:spTree>
    <p:extLst>
      <p:ext uri="{BB962C8B-B14F-4D97-AF65-F5344CB8AC3E}">
        <p14:creationId xmlns:p14="http://schemas.microsoft.com/office/powerpoint/2010/main" val="3634007511"/>
      </p:ext>
    </p:extLst>
  </p:cSld>
  <p:clrMapOvr>
    <a:masterClrMapping/>
  </p:clrMapOvr>
  <p:transition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268634" y="6447864"/>
            <a:ext cx="454959" cy="1694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 i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7191C24-93DC-274C-80AC-A91430C18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2877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BC29F9-0E31-90C8-AC9B-3339483C464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0B3EE75-ADC6-B086-B402-4066C7658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5482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AC070BEB-1456-E053-35A2-9C9C756818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BCC7D-C853-1296-8A03-9000414D137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967373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7F77-624C-E671-6D82-5342C342C3B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B06117-4624-07DA-13E4-3E048B594B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301205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29D35AB-DC7B-1747-9747-7F457DEC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CCFF0-E909-7FCB-C52F-7FF61D98C3CC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3E51A-FE5F-3824-C63B-912D3543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1087100" cy="1325563"/>
          </a:xfrm>
          <a:prstGeom prst="rect">
            <a:avLst/>
          </a:prstGeom>
          <a:noFill/>
        </p:spPr>
        <p:txBody>
          <a:bodyPr vert="horz" lIns="91440" tIns="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4FAF35-A84A-49A4-C4CC-13434154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25880"/>
            <a:ext cx="11087100" cy="43510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64"/>
    </p:custDataLst>
    <p:extLst>
      <p:ext uri="{BB962C8B-B14F-4D97-AF65-F5344CB8AC3E}">
        <p14:creationId xmlns:p14="http://schemas.microsoft.com/office/powerpoint/2010/main" val="6288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764" r:id="rId4"/>
    <p:sldLayoutId id="2147483906" r:id="rId5"/>
    <p:sldLayoutId id="2147483907" r:id="rId6"/>
    <p:sldLayoutId id="2147483980" r:id="rId7"/>
    <p:sldLayoutId id="2147483989" r:id="rId8"/>
    <p:sldLayoutId id="2147483990" r:id="rId9"/>
    <p:sldLayoutId id="2147483991" r:id="rId10"/>
    <p:sldLayoutId id="2147483760" r:id="rId11"/>
    <p:sldLayoutId id="2147483761" r:id="rId12"/>
    <p:sldLayoutId id="2147483762" r:id="rId13"/>
    <p:sldLayoutId id="2147483763" r:id="rId14"/>
    <p:sldLayoutId id="2147483981" r:id="rId15"/>
    <p:sldLayoutId id="2147483765" r:id="rId16"/>
    <p:sldLayoutId id="2147483767" r:id="rId17"/>
    <p:sldLayoutId id="2147483996" r:id="rId18"/>
    <p:sldLayoutId id="2147483997" r:id="rId19"/>
    <p:sldLayoutId id="2147483768" r:id="rId20"/>
    <p:sldLayoutId id="2147483992" r:id="rId21"/>
    <p:sldLayoutId id="2147483993" r:id="rId22"/>
    <p:sldLayoutId id="2147484000" r:id="rId23"/>
    <p:sldLayoutId id="2147483994" r:id="rId24"/>
    <p:sldLayoutId id="2147484001" r:id="rId25"/>
    <p:sldLayoutId id="2147483995" r:id="rId26"/>
    <p:sldLayoutId id="2147483771" r:id="rId27"/>
    <p:sldLayoutId id="2147483772" r:id="rId28"/>
    <p:sldLayoutId id="2147483773" r:id="rId29"/>
    <p:sldLayoutId id="2147483774" r:id="rId30"/>
    <p:sldLayoutId id="2147483998" r:id="rId31"/>
    <p:sldLayoutId id="2147483775" r:id="rId32"/>
    <p:sldLayoutId id="2147483999" r:id="rId33"/>
    <p:sldLayoutId id="2147483776" r:id="rId34"/>
    <p:sldLayoutId id="2147483777" r:id="rId35"/>
    <p:sldLayoutId id="2147483778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988" r:id="rId57"/>
    <p:sldLayoutId id="2147484002" r:id="rId58"/>
    <p:sldLayoutId id="2147484003" r:id="rId59"/>
    <p:sldLayoutId id="2147484004" r:id="rId60"/>
    <p:sldLayoutId id="2147484005" r:id="rId61"/>
    <p:sldLayoutId id="2147484006" r:id="rId62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Tx/>
        <a:buNone/>
        <a:defRPr sz="2400" b="1" kern="1200" cap="all" baseline="0">
          <a:solidFill>
            <a:srgbClr val="74AEBC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9000"/>
        </a:lnSpc>
        <a:spcBef>
          <a:spcPts val="1200"/>
        </a:spcBef>
        <a:buFontTx/>
        <a:buNone/>
        <a:defRPr sz="2400" kern="1200">
          <a:solidFill>
            <a:srgbClr val="003764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80ACBA"/>
        </a:buClr>
        <a:buFont typeface="Wingdings" panose="05000000000000000000" pitchFamily="2" charset="2"/>
        <a:buChar char="§"/>
        <a:defRPr sz="2000" kern="1200">
          <a:solidFill>
            <a:srgbClr val="003764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sz="1800" b="1" kern="1200" cap="all" baseline="0">
          <a:solidFill>
            <a:srgbClr val="003764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003764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Open Sans" panose="020B0606030504020204" pitchFamily="34" charset="0"/>
        <a:buChar char="–"/>
        <a:tabLst>
          <a:tab pos="457200" algn="l"/>
        </a:tabLst>
        <a:defRPr sz="1600" kern="1200">
          <a:solidFill>
            <a:srgbClr val="003764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rgbClr val="003764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orient="horz" pos="357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07FC5-D071-F991-D428-149F6863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6" y="3684833"/>
            <a:ext cx="10152184" cy="1125928"/>
          </a:xfrm>
        </p:spPr>
        <p:txBody>
          <a:bodyPr/>
          <a:lstStyle/>
          <a:p>
            <a:r>
              <a:rPr lang="en-US" b="1" dirty="0"/>
              <a:t>Secure Application Development</a:t>
            </a:r>
            <a:br>
              <a:rPr lang="en-US" b="1" dirty="0"/>
            </a:br>
            <a:r>
              <a:rPr lang="en-US" dirty="0"/>
              <a:t>OWASP API Top 10 2023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7F9C6-6098-462A-3B50-DCD89FF7A85C}"/>
              </a:ext>
            </a:extLst>
          </p:cNvPr>
          <p:cNvSpPr/>
          <p:nvPr/>
        </p:nvSpPr>
        <p:spPr>
          <a:xfrm>
            <a:off x="9149575" y="6447774"/>
            <a:ext cx="27494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©2024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21399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FIRST RULE: </a:t>
            </a: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 MUST NOT DEPEND ON THE SPA TO HANDLE SECURITY!</a:t>
            </a:r>
          </a:p>
          <a:p>
            <a:pPr marL="0" lvl="1">
              <a:buClr>
                <a:srgbClr val="00A49A"/>
              </a:buClr>
            </a:pPr>
            <a:endParaRPr lang="en-US" b="1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2295392"/>
            <a:ext cx="1072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SPA may be bypassed, and requests made directly to the API.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Each API Consumer may have different security requirements.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Stateless, so authentication and authorization should be handled on every request. </a:t>
            </a:r>
            <a:b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(similar to Zero-Trust-Architecture)</a:t>
            </a:r>
          </a:p>
        </p:txBody>
      </p:sp>
      <p:sp>
        <p:nvSpPr>
          <p:cNvPr id="7" name="AutoShape 4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E39CD5C7-69B2-3620-BB35-49DA949B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4A6D98D4-DDC8-7CB5-A753-AF7530002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People sitting in chairs and a pool with a waterfall&#10;&#10;Description automatically generated">
            <a:extLst>
              <a:ext uri="{FF2B5EF4-FFF2-40B4-BE49-F238E27FC236}">
                <a16:creationId xmlns:a16="http://schemas.microsoft.com/office/drawing/2014/main" id="{9B8EE412-8D8F-F5DD-AAF3-C8FBB7CF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74" y="3363684"/>
            <a:ext cx="5623560" cy="3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37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378946102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Typical Request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957073"/>
            <a:ext cx="107222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/workshop/api/shop/orders HTTP/1.1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Host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Content-Length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29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Content-Type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application/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Authorization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Bearer eyJhbGciOiJSUzI1NiJ9.eyJzdWIiOiJzcG9ja0BzdGFyZmxlZXQuY29tIiwicm9sZSI6InVzZXIiLCJpYXQiOjE3MTUxMjIwMjgsImV4cCI6MTcxNTcyNjgyOH0.ABrzsAcbDaq0xKUbNL9x8i-9pkupZfwJS9kjz7R49JlZLAQ7MIny9CLzIW9NBEfs_RhYortV0SfZvW2Nmx0i362A6DtuKR_6Ni6djcHk3tJ_ArtLA_Zq-xa42Ja2miGFl5nQ-Hn9oXFUpkx98cw1rl_ksRywzMTddO9PpjzfS_uDw-xoG53WfSsHxI3PZO73qXqiOkh5S4tBRXrU-kARKULc7wUXP-DWt9wEkdO9D3utxu_JkrRZgA6aSEZcmVeDaL1wDnyY-T5TUUMWeKrdBgVeio8UUOHKjvoWuTirw_kvuUzdZ5U9bd9iJJKkdxli4mAFeNVAtPU2WCcaVCRu8Q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User-Agent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Mozilla/5.0 (Windows NT 10.0; Win64; x64)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AppleWebKit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/537.36 (KHTML, like Gecko) Chrome/123.0.6312.122 Safari/537.36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*/*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Origin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Referer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http://localhost:8888/shop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Accept-Encoding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gzip, deflate,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br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Accept-Language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en-US,en;q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=0.9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Connection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close</a:t>
            </a:r>
          </a:p>
          <a:p>
            <a:pPr marL="0" lvl="1">
              <a:buClr>
                <a:srgbClr val="00A49A"/>
              </a:buClr>
            </a:pP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{"product_id":1,"quantity":1}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08DC6-E109-1532-20C6-55FEDB79F466}"/>
              </a:ext>
            </a:extLst>
          </p:cNvPr>
          <p:cNvSpPr txBox="1"/>
          <p:nvPr/>
        </p:nvSpPr>
        <p:spPr>
          <a:xfrm>
            <a:off x="5082481" y="884169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Request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4B907-F15F-018C-B4B8-93AF80B2DD21}"/>
              </a:ext>
            </a:extLst>
          </p:cNvPr>
          <p:cNvSpPr txBox="1"/>
          <p:nvPr/>
        </p:nvSpPr>
        <p:spPr>
          <a:xfrm>
            <a:off x="3925661" y="1479960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Content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38702-ECE7-F609-EAD7-06070DDBD31C}"/>
              </a:ext>
            </a:extLst>
          </p:cNvPr>
          <p:cNvSpPr txBox="1"/>
          <p:nvPr/>
        </p:nvSpPr>
        <p:spPr>
          <a:xfrm>
            <a:off x="3009968" y="1768338"/>
            <a:ext cx="308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Authorization (JWT)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77D79-6B07-93C8-36C0-9293907F61A6}"/>
              </a:ext>
            </a:extLst>
          </p:cNvPr>
          <p:cNvSpPr txBox="1"/>
          <p:nvPr/>
        </p:nvSpPr>
        <p:spPr>
          <a:xfrm>
            <a:off x="4709442" y="3486363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Client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997C0-6B44-5F06-6114-0EF2AAAE6D44}"/>
              </a:ext>
            </a:extLst>
          </p:cNvPr>
          <p:cNvSpPr txBox="1"/>
          <p:nvPr/>
        </p:nvSpPr>
        <p:spPr>
          <a:xfrm>
            <a:off x="4023486" y="5204388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JSON Payload</a:t>
            </a:r>
          </a:p>
        </p:txBody>
      </p:sp>
    </p:spTree>
    <p:extLst>
      <p:ext uri="{BB962C8B-B14F-4D97-AF65-F5344CB8AC3E}">
        <p14:creationId xmlns:p14="http://schemas.microsoft.com/office/powerpoint/2010/main" val="21055653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3"/>
            <a:ext cx="7601802" cy="2534662"/>
          </a:xfrm>
        </p:spPr>
        <p:txBody>
          <a:bodyPr>
            <a:normAutofit/>
          </a:bodyPr>
          <a:lstStyle/>
          <a:p>
            <a:pPr algn="ctr"/>
            <a:r>
              <a:rPr lang="en-US" sz="1700" b="1" dirty="0">
                <a:solidFill>
                  <a:schemeClr val="accent3"/>
                </a:solidFill>
              </a:rPr>
              <a:t>OWASP API Top 10 Vulnerabilities</a:t>
            </a:r>
            <a:endParaRPr lang="en-US" sz="17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API1:2023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API2:2023</a:t>
            </a:r>
            <a:r>
              <a:rPr lang="en-US" sz="1700" i="1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API3:2023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API5:2023 </a:t>
            </a:r>
            <a:r>
              <a:rPr lang="en-US" sz="1700" dirty="0">
                <a:solidFill>
                  <a:srgbClr val="003A5D"/>
                </a:solidFill>
              </a:rPr>
              <a:t>– </a:t>
            </a:r>
            <a:r>
              <a:rPr lang="en-US" sz="17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1700" dirty="0">
              <a:solidFill>
                <a:srgbClr val="003A5D"/>
              </a:solidFill>
              <a:latin typeface="+mj-lt"/>
            </a:endParaRPr>
          </a:p>
          <a:p>
            <a:pPr lvl="1" algn="ctr"/>
            <a:endParaRPr lang="en-US" sz="1700" b="1" dirty="0">
              <a:solidFill>
                <a:srgbClr val="003A5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B2D2B-A206-331B-B3EF-219D30245F77}"/>
              </a:ext>
            </a:extLst>
          </p:cNvPr>
          <p:cNvSpPr txBox="1">
            <a:spLocks/>
          </p:cNvSpPr>
          <p:nvPr/>
        </p:nvSpPr>
        <p:spPr>
          <a:xfrm>
            <a:off x="2295099" y="4302635"/>
            <a:ext cx="7601802" cy="21347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2400" b="1" kern="1200" cap="all" baseline="0">
                <a:solidFill>
                  <a:srgbClr val="74AEBC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9000"/>
              </a:lnSpc>
              <a:spcBef>
                <a:spcPts val="1200"/>
              </a:spcBef>
              <a:buFontTx/>
              <a:buNone/>
              <a:defRPr sz="2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0ACBA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sz="1800" b="1" kern="1200" cap="all" baseline="0">
                <a:solidFill>
                  <a:srgbClr val="003764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tabLst>
                <a:tab pos="457200" algn="l"/>
              </a:tabLst>
              <a:defRPr sz="16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API4:2023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API8:2023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API9:2023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API10:2023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Unsafe Consumption of APIs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ABB05-DBFB-FAE9-DC7E-8EA1ED0AA2B5}"/>
              </a:ext>
            </a:extLst>
          </p:cNvPr>
          <p:cNvSpPr txBox="1">
            <a:spLocks/>
          </p:cNvSpPr>
          <p:nvPr/>
        </p:nvSpPr>
        <p:spPr>
          <a:xfrm>
            <a:off x="2295099" y="2991125"/>
            <a:ext cx="7601802" cy="1311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2400" b="1" kern="1200" cap="all" baseline="0">
                <a:solidFill>
                  <a:srgbClr val="74AEBC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9000"/>
              </a:lnSpc>
              <a:spcBef>
                <a:spcPts val="1200"/>
              </a:spcBef>
              <a:buFontTx/>
              <a:buNone/>
              <a:defRPr sz="2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0ACBA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sz="1800" b="1" kern="1200" cap="all" baseline="0">
                <a:solidFill>
                  <a:srgbClr val="003764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tabLst>
                <a:tab pos="457200" algn="l"/>
              </a:tabLst>
              <a:defRPr sz="16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1700" b="1" dirty="0">
              <a:solidFill>
                <a:srgbClr val="003A5D"/>
              </a:solidFill>
            </a:endParaRP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API6:2023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API7:2023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Server-Side Request Forgery</a:t>
            </a:r>
          </a:p>
        </p:txBody>
      </p:sp>
    </p:spTree>
    <p:extLst>
      <p:ext uri="{BB962C8B-B14F-4D97-AF65-F5344CB8AC3E}">
        <p14:creationId xmlns:p14="http://schemas.microsoft.com/office/powerpoint/2010/main" val="14578218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8424" y="279779"/>
            <a:ext cx="943515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  <a:endParaRPr lang="en-US" sz="2200" b="1" dirty="0">
              <a:solidFill>
                <a:srgbClr val="003A5D"/>
              </a:solidFill>
            </a:endParaRPr>
          </a:p>
          <a:p>
            <a:pPr lvl="1">
              <a:buClr>
                <a:schemeClr val="accent2"/>
              </a:buClr>
            </a:pPr>
            <a:endParaRPr lang="en-US" sz="2200" dirty="0">
              <a:solidFill>
                <a:srgbClr val="004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8384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INFORMATIoN</a:t>
            </a:r>
            <a:r>
              <a:rPr lang="en-US" b="1" dirty="0"/>
              <a:t>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19139952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0948" y="368490"/>
            <a:ext cx="9121253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 ABUSIVE USES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Deny – Use explicit “allow” statements</a:t>
            </a:r>
            <a:endParaRPr lang="en-US" sz="2200" dirty="0">
              <a:solidFill>
                <a:schemeClr val="accent2"/>
              </a:solidFill>
            </a:endParaRP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Authorization should be checked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Implement Threat Modeling (STRIDE) from Business Flows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Filter, Validate, and see 1.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endParaRPr lang="en-US" sz="2200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2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 MISCELLANEOUS OTHER VULNERABILITIES 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Other1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NoSQL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Other2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Unauthenticated Access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Other4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JWTs</a:t>
            </a: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Filter, Encode, Validate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Always check authorization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Ignore – use explicit decisions</a:t>
            </a:r>
            <a:endParaRPr lang="en-US" sz="2200" dirty="0">
              <a:solidFill>
                <a:srgbClr val="003A5D"/>
              </a:solidFill>
            </a:endParaRPr>
          </a:p>
          <a:p>
            <a:pPr lvl="1"/>
            <a:endParaRPr lang="en-US" sz="2200" b="1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155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marL="342900" indent="-342900" algn="l">
              <a:buFont typeface="+mj-lt"/>
              <a:buAutoNum type="arabicPeriod" startAt="4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marL="342900" indent="-342900"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8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marL="342900" indent="-342900" algn="l">
              <a:buFont typeface="+mj-lt"/>
              <a:buAutoNum type="arabicPeriod" startAt="12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marL="342900" indent="-342900" algn="l">
              <a:buFont typeface="+mj-lt"/>
              <a:buAutoNum type="arabicPeriod" startAt="1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marL="342900" indent="-342900"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marL="342900" indent="-342900" algn="l">
              <a:buFont typeface="+mj-lt"/>
              <a:buAutoNum type="arabicPeriod" startAt="1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627244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14C83-3902-C94E-BC1E-7725435EA56C}"/>
              </a:ext>
            </a:extLst>
          </p:cNvPr>
          <p:cNvSpPr/>
          <p:nvPr/>
        </p:nvSpPr>
        <p:spPr>
          <a:xfrm>
            <a:off x="701611" y="6324944"/>
            <a:ext cx="27494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©2024 All Rights Reserved.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F193305-E2B3-3035-E6F0-A0721E9D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34" y="4288529"/>
            <a:ext cx="5294128" cy="699827"/>
          </a:xfrm>
        </p:spPr>
        <p:txBody>
          <a:bodyPr/>
          <a:lstStyle/>
          <a:p>
            <a:r>
              <a:rPr lang="en-US"/>
              <a:t>Thank </a:t>
            </a:r>
            <a:r>
              <a:rPr lang="en-US" b="1"/>
              <a:t>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17423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C16C-CF08-6E4F-0D1C-FE3C5E21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8635"/>
            <a:ext cx="4292600" cy="877163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SIKICH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479C8D-C351-7C10-5CCB-3D8DF88D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050" y="1746000"/>
            <a:ext cx="3420533" cy="3708650"/>
          </a:xfrm>
          <a:prstGeom prst="rect">
            <a:avLst/>
          </a:prstGeom>
        </p:spPr>
      </p:pic>
      <p:pic>
        <p:nvPicPr>
          <p:cNvPr id="7" name="Picture 6" descr="Diagram, sunburst chart&#10;&#10;Description automatically generated">
            <a:extLst>
              <a:ext uri="{FF2B5EF4-FFF2-40B4-BE49-F238E27FC236}">
                <a16:creationId xmlns:a16="http://schemas.microsoft.com/office/drawing/2014/main" id="{5807A47A-F000-14A7-FCDF-BA260324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0800" y="1746000"/>
            <a:ext cx="6178550" cy="3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7567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BDEEA2-0B88-6E1C-16D6-09B517B21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675317-4065-ECF9-5E82-8ACD4291CC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3338" y="6356350"/>
            <a:ext cx="72866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C4A9E0-EB3C-2043-BDA9-D7FD5F72CC6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607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C676-5B2B-467F-92E8-AD4D057A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0941"/>
            <a:ext cx="4292600" cy="892552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THOMAS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D4797-BD65-099D-120F-B700B9875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445" y="2157023"/>
            <a:ext cx="2197100" cy="2197100"/>
          </a:xfrm>
          <a:prstGeom prst="ellipse">
            <a:avLst/>
          </a:prstGeom>
        </p:spPr>
      </p:pic>
      <p:pic>
        <p:nvPicPr>
          <p:cNvPr id="4" name="Picture 2" descr="Image result for gcwn">
            <a:extLst>
              <a:ext uri="{FF2B5EF4-FFF2-40B4-BE49-F238E27FC236}">
                <a16:creationId xmlns:a16="http://schemas.microsoft.com/office/drawing/2014/main" id="{81F38E46-4FD1-7B7A-43B4-B03551A2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4" y="4621036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574A6-4364-9D81-9936-9FA843DA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AC Penetration Tester Certification | Cybersecurity Certification">
            <a:extLst>
              <a:ext uri="{FF2B5EF4-FFF2-40B4-BE49-F238E27FC236}">
                <a16:creationId xmlns:a16="http://schemas.microsoft.com/office/drawing/2014/main" id="{F7EC025E-2371-66EC-8ABE-E41517F1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ertified Information Systems Security Professional (CISSP) - Credly">
            <a:extLst>
              <a:ext uri="{FF2B5EF4-FFF2-40B4-BE49-F238E27FC236}">
                <a16:creationId xmlns:a16="http://schemas.microsoft.com/office/drawing/2014/main" id="{40DB3602-70AA-993D-C2AF-AC9413CA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ECD19-DF59-8837-2495-17B3C3F0FFF8}"/>
              </a:ext>
            </a:extLst>
          </p:cNvPr>
          <p:cNvSpPr/>
          <p:nvPr/>
        </p:nvSpPr>
        <p:spPr>
          <a:xfrm>
            <a:off x="4113054" y="1150444"/>
            <a:ext cx="4519267" cy="462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031"/>
            <a:r>
              <a:rPr lang="en-US" sz="2133" kern="0" dirty="0">
                <a:solidFill>
                  <a:srgbClr val="003D5B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DIRECTOR AT </a:t>
            </a:r>
            <a:r>
              <a:rPr lang="en-US" sz="2133" b="1" kern="0" dirty="0">
                <a:solidFill>
                  <a:srgbClr val="00A49A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SIKICH</a:t>
            </a:r>
          </a:p>
          <a:p>
            <a:pPr defTabSz="457031"/>
            <a:endParaRPr lang="en-US" sz="2133" b="1" kern="0" dirty="0">
              <a:solidFill>
                <a:srgbClr val="00A49A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Leads the Offensive Services and DFIR teams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Former life in development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PHP/LAMP stack developer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Developer for Joomla/</a:t>
            </a:r>
            <a:r>
              <a:rPr lang="en-US" sz="1333" kern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Virtuemart</a:t>
            </a: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 Developer on Travelocity Project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Certifications include CISSP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Auditor - CISA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- CISM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Penetration Tester - GPEN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Incident Handler – GCIH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Intrusion Analyst - GCIA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Security Administrator - GCWN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Forensic investigator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College educator (10,000+ hours)</a:t>
            </a:r>
          </a:p>
        </p:txBody>
      </p:sp>
      <p:pic>
        <p:nvPicPr>
          <p:cNvPr id="1026" name="Picture 2" descr="Certified Information Security Manager® (CISM)">
            <a:extLst>
              <a:ext uri="{FF2B5EF4-FFF2-40B4-BE49-F238E27FC236}">
                <a16:creationId xmlns:a16="http://schemas.microsoft.com/office/drawing/2014/main" id="{54FCAC5C-F1B8-664C-BB05-DA6FAFD3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3810949"/>
            <a:ext cx="831345" cy="8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rtified Information Systems Auditor® (CISA) badge image. Issued by ISACA">
            <a:extLst>
              <a:ext uri="{FF2B5EF4-FFF2-40B4-BE49-F238E27FC236}">
                <a16:creationId xmlns:a16="http://schemas.microsoft.com/office/drawing/2014/main" id="{E294975A-A153-7733-DE3A-85E10E87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F13B2-9DAA-8A84-87D6-3A4739A01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2125" y="3758793"/>
            <a:ext cx="750455" cy="7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869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API4:2023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API8:2023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API9:2023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API10:2023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Unsafe Consumption of APIs</a:t>
            </a:r>
          </a:p>
        </p:txBody>
      </p:sp>
    </p:spTree>
    <p:extLst>
      <p:ext uri="{BB962C8B-B14F-4D97-AF65-F5344CB8AC3E}">
        <p14:creationId xmlns:p14="http://schemas.microsoft.com/office/powerpoint/2010/main" val="3501406953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marL="342900" indent="-342900" algn="l">
              <a:buFont typeface="+mj-lt"/>
              <a:buAutoNum type="arabicPeriod" startAt="4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marL="342900" indent="-342900"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8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marL="342900" indent="-342900" algn="l">
              <a:buFont typeface="+mj-lt"/>
              <a:buAutoNum type="arabicPeriod" startAt="12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marL="342900" indent="-342900" algn="l">
              <a:buFont typeface="+mj-lt"/>
              <a:buAutoNum type="arabicPeriod" startAt="1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marL="342900" indent="-342900"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marL="342900" indent="-342900" algn="l">
              <a:buFont typeface="+mj-lt"/>
              <a:buAutoNum type="arabicPeriod" startAt="1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5707458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</a:t>
            </a:r>
            <a:r>
              <a:rPr lang="en-US" dirty="0"/>
              <a:t>MVC Server Based Web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MVC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= Model, View, Controller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Monolithic web applications where the Server: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Request comes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CONTROLLER module processes the request and calls the VIEW Modules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send calls to the MODEL modules for processing logic and determining what data the user will need to see.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then formats the data and sends HTML code to the browser to be displayed to the user.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the browser which sends another request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Back to #2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Processing is handled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HTML Code is generated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Page refresh and State is required for application activity.</a:t>
            </a:r>
          </a:p>
        </p:txBody>
      </p:sp>
    </p:spTree>
    <p:extLst>
      <p:ext uri="{BB962C8B-B14F-4D97-AF65-F5344CB8AC3E}">
        <p14:creationId xmlns:p14="http://schemas.microsoft.com/office/powerpoint/2010/main" val="397040171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= Application Program Interface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Client Browser Code handles Vie. Server API handles data and business logic: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Single Page App (SPA).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processes the user request in the browser and determines what data or processing is needed.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formats a request to the specific API endpoints.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endpoints may be microservices that are stateless, versioned, and individually scalable.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 process request and sends JSON response to the SPA.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consumes the JSON and displays it appropriately.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 could be a web app, mobile app, watch app, kiosk app, embedded app, etc.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can be bypassed, and API requests can be made directly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307415059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FIRST RULE: </a:t>
            </a: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 MUST NOT DEPEND ON THE “SPA” TO HANDLE SECURITY!</a:t>
            </a:r>
          </a:p>
          <a:p>
            <a:pPr marL="0" lvl="1">
              <a:buClr>
                <a:srgbClr val="00A49A"/>
              </a:buClr>
            </a:pPr>
            <a:endParaRPr lang="en-US" b="1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4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E39CD5C7-69B2-3620-BB35-49DA949B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4A6D98D4-DDC8-7CB5-A753-AF7530002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People sitting in chairs and a pool with a waterfall&#10;&#10;Description automatically generated">
            <a:extLst>
              <a:ext uri="{FF2B5EF4-FFF2-40B4-BE49-F238E27FC236}">
                <a16:creationId xmlns:a16="http://schemas.microsoft.com/office/drawing/2014/main" id="{9B8EE412-8D8F-F5DD-AAF3-C8FBB7CF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038" y="1532866"/>
            <a:ext cx="9121902" cy="52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15376"/>
      </p:ext>
    </p:ext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OFFICE THEME" val="oFxAACG1"/>
  <p:tag name="ARTICULATE_DESIGN_ID_7_CUSTOM DESIGN" val="FRJluujJ"/>
  <p:tag name="ARTICULATE_DESIGN_ID_CUSTOM DESIGN" val="48J3fFTN"/>
  <p:tag name="ARTICULATE_DESIGN_ID_1_CUSTOM DESIGN" val="Zif9RE2Y"/>
  <p:tag name="ARTICULATE_DESIGN_ID_1_BLANK WITH STYLING" val="ISHKG6vy"/>
  <p:tag name="ARTICULATE_DESIGN_ID_1_BLANK " val="vlBcw0vB"/>
  <p:tag name="ARTICULATE_DESIGN_ID_SIKICH SINGLE MASTER PPT FOR ALL LAYOUTS" val="9UR4JB0k"/>
  <p:tag name="ARTICULATE_DESIGN_ID_SIKICH MASTER ALL LAYOUTS" val="bJm5pZZG"/>
  <p:tag name="ARTICULATE_DESIGN_ID_2_CUSTOM DESIGN" val="IjdlYZZl"/>
  <p:tag name="ARTICULATE_DESIGN_ID_1_SIKICH MASTER ALL LAYOUTS" val="G5JzX2JZ"/>
  <p:tag name="ARTICULATE_DESIGN_ID_SIKICH WRM MASTER PPT THEME V1 KKS" val="YG8xoDJW"/>
  <p:tag name="ARTICULATE_DESIGN_ID_8_CUSTOM DESIGN" val="o922jZVk"/>
  <p:tag name="ARTICULATE_DESIGN_ID_3_CUSTOM DESIGN" val="Qy26ov3g"/>
  <p:tag name="ARTICULATE_DESIGN_ID_4_CUSTOM DESIGN" val="jUg8K0RF"/>
  <p:tag name="ARTICULATE_DESIGN_ID_1_SIKICH SINGLE MASTER PPT FOR ALL LAYOUTS" val="jeC2rHVi"/>
  <p:tag name="ARTICULATE_DESIGN_ID_5_CUSTOM DESIGN" val="Gyy0TIMz"/>
  <p:tag name="ARTICULATE_DESIGN_ID_6_CUSTOM DESIGN" val="rz22KT5V"/>
  <p:tag name="ARTICULATE_DESIGN_ID_2_SIKICH MASTER ALL LAYOUTS" val="JxfwZGjC"/>
  <p:tag name="ARTICULATE_SLIDE_COUNT" val="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kich Master All Layouts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CH Build-a-deck for Internal Use 03-23" id="{452F4FA2-5915-5F44-8FA9-35BD447D5709}" vid="{CCE668A9-B052-5947-9283-554902DFBBB5}"/>
    </a:ext>
  </a:extLst>
</a:theme>
</file>

<file path=ppt/theme/theme2.xml><?xml version="1.0" encoding="utf-8"?>
<a:theme xmlns:a="http://schemas.openxmlformats.org/drawingml/2006/main" name="Office Theme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Sikich Master All Layouts</Template>
  <TotalTime>0</TotalTime>
  <Words>1428</Words>
  <Application>Microsoft Office PowerPoint</Application>
  <PresentationFormat>Widescreen</PresentationFormat>
  <Paragraphs>251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Open Sans</vt:lpstr>
      <vt:lpstr>Calibri</vt:lpstr>
      <vt:lpstr>Helvetica</vt:lpstr>
      <vt:lpstr>Arial</vt:lpstr>
      <vt:lpstr>Montserrat</vt:lpstr>
      <vt:lpstr>Basic Sans Light</vt:lpstr>
      <vt:lpstr>Basic Sans Bold</vt:lpstr>
      <vt:lpstr>Wingdings</vt:lpstr>
      <vt:lpstr>Symbol</vt:lpstr>
      <vt:lpstr>Courier New</vt:lpstr>
      <vt:lpstr>Sikich Master All Layouts</vt:lpstr>
      <vt:lpstr>Secure Application Development OWASP API Top 10 2023</vt:lpstr>
      <vt:lpstr>ABOUT SIKICH</vt:lpstr>
      <vt:lpstr>PowerPoint Presentation</vt:lpstr>
      <vt:lpstr>ABOUT THOMAS</vt:lpstr>
      <vt:lpstr>PowerPoint Presentation</vt:lpstr>
      <vt:lpstr>Agenda</vt:lpstr>
      <vt:lpstr>TRADITIONAL MVC Server Based Web Apps</vt:lpstr>
      <vt:lpstr>API Based Apps</vt:lpstr>
      <vt:lpstr>API Based Apps</vt:lpstr>
      <vt:lpstr>API Based Apps</vt:lpstr>
      <vt:lpstr>Information SECURITY The Basics</vt:lpstr>
      <vt:lpstr>API Typical Request</vt:lpstr>
      <vt:lpstr>PowerPoint Presentation</vt:lpstr>
      <vt:lpstr>PowerPoint Presentation</vt:lpstr>
      <vt:lpstr>INFORMATIoN SECURITY The Basics</vt:lpstr>
      <vt:lpstr>PowerPoint Presentation</vt:lpstr>
      <vt:lpstr>PowerPoint Presentation</vt:lpstr>
      <vt:lpstr>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2024-05-09T03:06:52Z</dcterms:created>
  <dcterms:modified xsi:type="dcterms:W3CDTF">2024-05-09T16:49:05Z</dcterms:modified>
</cp:coreProperties>
</file>